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0" autoAdjust="0"/>
    <p:restoredTop sz="94660"/>
  </p:normalViewPr>
  <p:slideViewPr>
    <p:cSldViewPr snapToGrid="0">
      <p:cViewPr>
        <p:scale>
          <a:sx n="92" d="100"/>
          <a:sy n="92" d="100"/>
        </p:scale>
        <p:origin x="120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29BE9D-9516-CED9-46A6-47F831700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95D064-05EB-F88A-F3C8-3346FEDF6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3EBBF-6384-F306-C824-CA1FD3DCA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9D72A3-037E-2D71-446C-E4EB1732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098516-5377-2A5E-468A-1CC90D64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77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17460-C6A5-8938-C2A0-9923BA0A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0324A7-549D-C03F-DEE1-3EFC73352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4504FF-E14E-D014-D6C3-84F5CE89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2B56F2-F457-C01A-9AA1-1852C140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3470AD-B6E5-6FE0-65ED-B66B8943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363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5A54BF-A605-8D97-7367-63FB45E6A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54A63F-CA5B-1408-0669-0C83D73DF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635CDA-AF93-3940-C6A0-F7E3D6F8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846C38-AB08-1046-F580-B17E9DB3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932AE4-B689-5D4B-BCD1-CA571AEB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91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CE330E-38CB-6854-417A-4FC6D112F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450BAE-31A6-787C-E976-1DB7BD13A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461CFA-33CA-A17E-664C-14025C9B6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B1F7E5-FC50-1F12-668E-89B9D599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3631E8-363F-5393-9DCF-D2EB9D68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57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AE0AC3-8AA6-887D-F85B-4D303F855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261863-9231-1E5C-B7A8-BCB49000A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7C83D8-3D56-F5E0-C719-0F95A54B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720AEA-F153-B442-0021-B0DE4633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979A9-E93B-EBC0-AA4D-87D336C3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9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9437F-599F-FAF6-40D5-23D536FC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248038-15F1-3F13-D9BA-70C8D6A12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03674E-7AA6-3D31-88CB-8BF73ED75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660F19-4143-5D81-5CDD-A27C37DB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3FBBEE9-CDEA-315E-ED71-03D96E3CD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610289-AF88-72C7-60D4-CB81B945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8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8D9493-F871-A752-01F5-0C18323B3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DCBC7A-0B40-04CD-AAD0-CB85EDDA9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90628D-9F66-CB9A-44ED-E8A06631F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B0D8F04-9023-9322-80EB-B020A9AF9E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583C4E-A5EA-A5FD-CDDB-40C0EF716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F75190-7DF6-4688-C215-2891E4D63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CE640D-7980-2145-CBEB-997FACB47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F4F7BF-BC68-C0DA-79CF-68CFBBD59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0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32A1F-77EE-DC10-66FF-582F55BB6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096324-39FD-EB41-A702-59D398AC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072C79-C4E2-7169-70B9-CB4FF535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8C9F79-4ABD-CDD8-09CF-4820D19E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80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7AB201-3654-D43A-082D-B098534B3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3F7182D-9619-93EB-3C9E-77B11E00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B80408-A957-CC72-9F19-CAE697A14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08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CA6A20-9720-F6E4-0179-84CBC9BFC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1909D2-99D6-63BF-C0C0-A05AC06F1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3782F2-ECC2-A45F-EB8D-81D5E0AD9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BD20D7-9595-97F3-BA95-9776AC1C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7D2B3F-A1A8-95EA-8DE1-675D9954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21F960-9D45-4B37-032B-495964D8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31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CD87A4-24BA-7710-7418-B08D3ACF9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BE4451-3C33-933D-EB3F-741D9E9F7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0832EA-5C96-C8A3-2E8F-5A176520B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F20516-C661-B88B-DEF9-209441B7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BF4140-EC6B-CE3C-E20F-38D5DB51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94A39B-BF50-5F02-5DAF-9F971D7D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4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9D62419-A00F-2497-0E05-5F660CA85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F2D9C3-3858-D960-FC19-F26466100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A94CB1-4D12-6EF2-FE80-EC7916524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DC16-28A4-4FF4-9E8F-0E31275F1BF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590E5A-BE64-3C82-2918-7D0553CB8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E4E407-70F0-F784-22AA-F3F88A37A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B024D-958D-4B4C-AB63-68C8F15A3D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502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3F01CF5-AABB-7047-0567-C53116113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930346"/>
              </p:ext>
            </p:extLst>
          </p:nvPr>
        </p:nvGraphicFramePr>
        <p:xfrm>
          <a:off x="363680" y="838679"/>
          <a:ext cx="5726753" cy="55118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5726753">
                  <a:extLst>
                    <a:ext uri="{9D8B030D-6E8A-4147-A177-3AD203B41FA5}">
                      <a16:colId xmlns:a16="http://schemas.microsoft.com/office/drawing/2014/main" val="391873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ja-JP" sz="1400" b="1" dirty="0"/>
                        <a:t>【</a:t>
                      </a:r>
                      <a:r>
                        <a:rPr lang="ja-JP" altLang="en-US" sz="1400" b="1" dirty="0"/>
                        <a:t>経験：どんな業務に携わったのか？</a:t>
                      </a:r>
                      <a:r>
                        <a:rPr lang="en-US" altLang="ja-JP" sz="1400" b="1" dirty="0"/>
                        <a:t>】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69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 </a:t>
                      </a:r>
                      <a:r>
                        <a:rPr kumimoji="1" lang="ja-JP" altLang="en-US" sz="1400" dirty="0"/>
                        <a:t>　</a:t>
                      </a:r>
                      <a:r>
                        <a:rPr lang="ja-JP" altLang="en-US" sz="1400" dirty="0"/>
                        <a:t>文書作成（口上書）業務。口上書を通じて先方政府に公的メッセージを正確に伝える業務。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769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b="1" dirty="0"/>
                        <a:t>【</a:t>
                      </a:r>
                      <a:r>
                        <a:rPr lang="ja-JP" altLang="en-US" sz="1400" b="1" dirty="0"/>
                        <a:t>役割：どんな役割を担ったのか？</a:t>
                      </a:r>
                      <a:r>
                        <a:rPr lang="en-US" altLang="ja-JP" sz="1400" b="1" dirty="0"/>
                        <a:t>】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911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　現地職員によって作成された口上書案のチェック（文法・数字の正確性）を担った。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379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b="1" dirty="0"/>
                        <a:t>【</a:t>
                      </a:r>
                      <a:r>
                        <a:rPr lang="ja-JP" altLang="en-US" sz="1400" b="1" dirty="0"/>
                        <a:t>成果（困難・工夫・結果）</a:t>
                      </a:r>
                      <a:r>
                        <a:rPr lang="en-US" altLang="ja-JP" sz="1400" b="1" dirty="0"/>
                        <a:t>】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374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　現地職員が作成する口上書案はしばしば文法や数字に誤りあり、注意しても雛形を作っても一向に改善しなかった。→チェックリストを作成し提出前の見直しを促すとともに、チェックリストに署名させることで責任の所在を明確にした。→ミスが減少し手直しの時間が削減されたほか、注意回数が減ったことで職員のモチベーションアップにも繋がった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106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b="1" dirty="0"/>
                        <a:t>【</a:t>
                      </a:r>
                      <a:r>
                        <a:rPr lang="ja-JP" altLang="en-US" sz="1400" b="1" dirty="0"/>
                        <a:t>強み・弱み</a:t>
                      </a:r>
                      <a:r>
                        <a:rPr lang="en-US" altLang="ja-JP" sz="1400" b="1" dirty="0"/>
                        <a:t>】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051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忍耐力・行動力：めげずに次々と打ち手を考え実行できる</a:t>
                      </a:r>
                      <a:br>
                        <a:rPr lang="ja-JP" altLang="en-US" sz="1400" dirty="0"/>
                      </a:br>
                      <a:r>
                        <a:rPr lang="ja-JP" altLang="en-US" sz="1400" dirty="0"/>
                        <a:t>　　想像力　　：成果を考えずにアクションしてしまう点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362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400" b="1" dirty="0"/>
                        <a:t>【</a:t>
                      </a:r>
                      <a:r>
                        <a:rPr lang="ja-JP" altLang="en-US" sz="1400" b="1" dirty="0"/>
                        <a:t>価値観</a:t>
                      </a:r>
                      <a:r>
                        <a:rPr lang="en-US" altLang="ja-JP" sz="1400" b="1" dirty="0"/>
                        <a:t>】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568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好き：徐々にミスが減ることを目の当たりにして達成感を感じた。</a:t>
                      </a:r>
                      <a:br>
                        <a:rPr lang="ja-JP" altLang="en-US" sz="1400" dirty="0"/>
                      </a:br>
                      <a:r>
                        <a:rPr lang="ja-JP" altLang="en-US" sz="1400" dirty="0"/>
                        <a:t>嫌い：チェックリストにより現地職員の作業工程が増えたため、提出までに時間要するようになったことはストレスだった。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24756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DEB8F1-15C2-5320-86AE-7CBAC88C907E}"/>
              </a:ext>
            </a:extLst>
          </p:cNvPr>
          <p:cNvSpPr txBox="1"/>
          <p:nvPr/>
        </p:nvSpPr>
        <p:spPr>
          <a:xfrm>
            <a:off x="6334990" y="838679"/>
            <a:ext cx="5531429" cy="16004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solidFill>
                  <a:srgbClr val="FF0000"/>
                </a:solidFill>
              </a:rPr>
              <a:t>自己</a:t>
            </a:r>
            <a:r>
              <a:rPr kumimoji="1" lang="en-US" altLang="ja-JP" sz="1400" b="1" u="sng" dirty="0">
                <a:solidFill>
                  <a:srgbClr val="FF0000"/>
                </a:solidFill>
              </a:rPr>
              <a:t>PR</a:t>
            </a:r>
          </a:p>
          <a:p>
            <a:r>
              <a:rPr lang="ja-JP" altLang="en-US" sz="1400" b="0" i="0" dirty="0">
                <a:solidFill>
                  <a:srgbClr val="333333"/>
                </a:solidFill>
                <a:effectLst/>
                <a:latin typeface="Hiragino Kaku Gothic ProN"/>
              </a:rPr>
              <a:t>私は、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latin typeface="Hiragino Kaku Gothic ProN"/>
              </a:rPr>
              <a:t>口上書という公的文書作成において、現地職員が作成したドラフトの最終チェック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Hiragino Kaku Gothic ProN"/>
              </a:rPr>
              <a:t>を担いました。強みは、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latin typeface="Hiragino Kaku Gothic ProN"/>
              </a:rPr>
              <a:t>めげずに次々と打ち手を考え実行できる忍耐力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Hiragino Kaku Gothic ProN"/>
              </a:rPr>
              <a:t>であり、また、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latin typeface="Hiragino Kaku Gothic ProN"/>
              </a:rPr>
              <a:t>困難に対する自身の工夫によって成果を得られること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Hiragino Kaku Gothic ProN"/>
              </a:rPr>
              <a:t>に達成感を感じます。他方、</a:t>
            </a:r>
            <a:r>
              <a:rPr lang="ja-JP" altLang="en-US" sz="1400" b="1" i="0" dirty="0">
                <a:solidFill>
                  <a:srgbClr val="333333"/>
                </a:solidFill>
                <a:effectLst/>
                <a:latin typeface="Hiragino Kaku Gothic ProN"/>
              </a:rPr>
              <a:t>想像力に乏しい点</a:t>
            </a:r>
            <a:r>
              <a:rPr lang="ja-JP" altLang="en-US" sz="1400" b="0" i="0" dirty="0">
                <a:solidFill>
                  <a:srgbClr val="333333"/>
                </a:solidFill>
                <a:effectLst/>
                <a:latin typeface="Hiragino Kaku Gothic ProN"/>
              </a:rPr>
              <a:t>は弱みであると考えており、改善を心掛けて参りたいと思います。</a:t>
            </a:r>
            <a:endParaRPr kumimoji="1" lang="ja-JP" altLang="en-US" sz="14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4B3FEE-2227-94FA-7AB2-7CD6EAB036AA}"/>
              </a:ext>
            </a:extLst>
          </p:cNvPr>
          <p:cNvSpPr txBox="1"/>
          <p:nvPr/>
        </p:nvSpPr>
        <p:spPr>
          <a:xfrm>
            <a:off x="6334990" y="2648091"/>
            <a:ext cx="5531429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solidFill>
                  <a:srgbClr val="FF0000"/>
                </a:solidFill>
              </a:rPr>
              <a:t>スキル</a:t>
            </a:r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r>
              <a:rPr lang="ja-JP" altLang="en-US" sz="1400" dirty="0"/>
              <a:t>・</a:t>
            </a:r>
            <a:r>
              <a:rPr lang="ja-JP" altLang="en-US" sz="1400" b="1" dirty="0"/>
              <a:t>プロセスメイキング力</a:t>
            </a:r>
            <a:endParaRPr lang="en-US" altLang="ja-JP" sz="1400" b="1" dirty="0"/>
          </a:p>
          <a:p>
            <a:r>
              <a:rPr lang="ja-JP" altLang="en-US" sz="1400" dirty="0"/>
              <a:t>　（問題を解決するための妥当な手順を制定すること）</a:t>
            </a:r>
            <a:endParaRPr lang="en-US" altLang="ja-JP" sz="1400" dirty="0"/>
          </a:p>
          <a:p>
            <a:r>
              <a:rPr lang="ja-JP" altLang="en-US" sz="1400" dirty="0"/>
              <a:t>・</a:t>
            </a:r>
            <a:r>
              <a:rPr kumimoji="1" lang="ja-JP" altLang="en-US" sz="1400" b="1" dirty="0"/>
              <a:t>課題解決力</a:t>
            </a:r>
            <a:endParaRPr kumimoji="1" lang="en-US" altLang="ja-JP" sz="1400" b="1" dirty="0"/>
          </a:p>
          <a:p>
            <a:r>
              <a:rPr lang="ja-JP" altLang="en-US" sz="1400" dirty="0"/>
              <a:t>　（ボトルネックを解消し、状況をプラスに改善すること）</a:t>
            </a:r>
            <a:endParaRPr kumimoji="1"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EE04196-5117-0759-EB65-AEE289A01BFC}"/>
              </a:ext>
            </a:extLst>
          </p:cNvPr>
          <p:cNvSpPr txBox="1"/>
          <p:nvPr/>
        </p:nvSpPr>
        <p:spPr>
          <a:xfrm>
            <a:off x="6334990" y="4026616"/>
            <a:ext cx="5531429" cy="1169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solidFill>
                  <a:srgbClr val="FF0000"/>
                </a:solidFill>
              </a:rPr>
              <a:t>強み弱み</a:t>
            </a:r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r>
              <a:rPr lang="ja-JP" altLang="en-US" sz="1400" dirty="0"/>
              <a:t>・</a:t>
            </a:r>
            <a:r>
              <a:rPr lang="ja-JP" altLang="en-US" sz="1400" b="1" dirty="0"/>
              <a:t>忍耐力／行動力</a:t>
            </a:r>
            <a:endParaRPr lang="en-US" altLang="ja-JP" sz="1400" b="1" dirty="0"/>
          </a:p>
          <a:p>
            <a:r>
              <a:rPr lang="ja-JP" altLang="en-US" sz="1400" dirty="0"/>
              <a:t>　（注意等で状況が改善しなかったが、他の打ち手で打破）</a:t>
            </a:r>
            <a:endParaRPr lang="en-US" altLang="ja-JP" sz="1400" dirty="0"/>
          </a:p>
          <a:p>
            <a:r>
              <a:rPr lang="ja-JP" altLang="en-US" sz="1400" dirty="0"/>
              <a:t>・</a:t>
            </a:r>
            <a:r>
              <a:rPr lang="ja-JP" altLang="en-US" sz="1400" b="1" dirty="0"/>
              <a:t>想像力</a:t>
            </a:r>
            <a:endParaRPr lang="en-US" altLang="ja-JP" sz="1400" b="1" dirty="0"/>
          </a:p>
          <a:p>
            <a:r>
              <a:rPr lang="ja-JP" altLang="en-US" sz="1400" dirty="0"/>
              <a:t>　（注意等の効果を予測出来れば、無駄な取組を回避できた）</a:t>
            </a:r>
            <a:endParaRPr lang="en-US" altLang="ja-JP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82BE0D-0FFF-53D8-B34D-5C51502C1C95}"/>
              </a:ext>
            </a:extLst>
          </p:cNvPr>
          <p:cNvSpPr txBox="1"/>
          <p:nvPr/>
        </p:nvSpPr>
        <p:spPr>
          <a:xfrm>
            <a:off x="6334990" y="5405141"/>
            <a:ext cx="5531429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solidFill>
                  <a:srgbClr val="FF0000"/>
                </a:solidFill>
              </a:rPr>
              <a:t>価値観</a:t>
            </a:r>
            <a:endParaRPr kumimoji="1" lang="en-US" altLang="ja-JP" sz="1400" b="1" u="sng" dirty="0">
              <a:solidFill>
                <a:srgbClr val="FF0000"/>
              </a:solidFill>
            </a:endParaRPr>
          </a:p>
          <a:p>
            <a:r>
              <a:rPr lang="ja-JP" altLang="en-US" sz="1400" dirty="0"/>
              <a:t>・自身の施策によって成果に得られた時に達成感を感じる</a:t>
            </a:r>
            <a:endParaRPr lang="en-US" altLang="ja-JP" sz="1400" dirty="0"/>
          </a:p>
          <a:p>
            <a:r>
              <a:rPr lang="ja-JP" altLang="en-US" sz="1400" dirty="0"/>
              <a:t>・リードタイムの増加に対しストレスを感じる</a:t>
            </a:r>
            <a:endParaRPr lang="en-US" altLang="ja-JP" sz="14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B8AFF7D-F888-2D73-3E35-E4044232682F}"/>
              </a:ext>
            </a:extLst>
          </p:cNvPr>
          <p:cNvSpPr txBox="1"/>
          <p:nvPr/>
        </p:nvSpPr>
        <p:spPr>
          <a:xfrm>
            <a:off x="242455" y="32285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/>
              <a:t>自己分析</a:t>
            </a:r>
            <a:r>
              <a:rPr lang="ja-JP" altLang="en-US" u="sng" dirty="0"/>
              <a:t>例</a:t>
            </a:r>
            <a:endParaRPr kumimoji="1" lang="ja-JP" altLang="en-US" u="sng" dirty="0"/>
          </a:p>
        </p:txBody>
      </p:sp>
    </p:spTree>
    <p:extLst>
      <p:ext uri="{BB962C8B-B14F-4D97-AF65-F5344CB8AC3E}">
        <p14:creationId xmlns:p14="http://schemas.microsoft.com/office/powerpoint/2010/main" val="63171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426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Kaku Gothic ProN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haken-in</dc:creator>
  <cp:lastModifiedBy>haken-in</cp:lastModifiedBy>
  <cp:revision>1</cp:revision>
  <dcterms:created xsi:type="dcterms:W3CDTF">2025-03-11T11:27:13Z</dcterms:created>
  <dcterms:modified xsi:type="dcterms:W3CDTF">2025-03-11T11:27:35Z</dcterms:modified>
</cp:coreProperties>
</file>